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4"/>
  </p:notesMasterIdLst>
  <p:sldIdLst>
    <p:sldId id="518" r:id="rId2"/>
    <p:sldId id="544" r:id="rId3"/>
    <p:sldId id="297" r:id="rId4"/>
    <p:sldId id="501" r:id="rId5"/>
    <p:sldId id="520" r:id="rId6"/>
    <p:sldId id="506" r:id="rId7"/>
    <p:sldId id="519" r:id="rId8"/>
    <p:sldId id="499" r:id="rId9"/>
    <p:sldId id="545" r:id="rId10"/>
    <p:sldId id="546" r:id="rId11"/>
    <p:sldId id="547" r:id="rId12"/>
    <p:sldId id="526" r:id="rId13"/>
    <p:sldId id="527" r:id="rId14"/>
    <p:sldId id="528" r:id="rId15"/>
    <p:sldId id="521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22" r:id="rId25"/>
    <p:sldId id="538" r:id="rId26"/>
    <p:sldId id="539" r:id="rId27"/>
    <p:sldId id="540" r:id="rId28"/>
    <p:sldId id="541" r:id="rId29"/>
    <p:sldId id="542" r:id="rId30"/>
    <p:sldId id="523" r:id="rId31"/>
    <p:sldId id="529" r:id="rId32"/>
    <p:sldId id="52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81519-6280-4422-A097-ECD580DF8F21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6364B-E012-452C-BC01-B5451F9C4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1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3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5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6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8" algn="l" defTabSz="91428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>
            <a:extLst>
              <a:ext uri="{FF2B5EF4-FFF2-40B4-BE49-F238E27FC236}">
                <a16:creationId xmlns:a16="http://schemas.microsoft.com/office/drawing/2014/main" id="{6FCF65A2-105C-4487-A214-D4205738CF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>
            <a:extLst>
              <a:ext uri="{FF2B5EF4-FFF2-40B4-BE49-F238E27FC236}">
                <a16:creationId xmlns:a16="http://schemas.microsoft.com/office/drawing/2014/main" id="{0BE6763C-FA4C-46CD-8D2B-F765773F1B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C4802ADA-287C-44AD-90D1-CC0CEFA14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fld id="{FD782BB6-10DC-4852-B5AB-5106F3EEC761}" type="slidenum">
              <a:rPr lang="ko-KR" altLang="en-US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1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74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88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8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2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82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9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FE72DE-CBFA-442C-9E46-5A4D32284F6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41A5A5"/>
              </a:gs>
              <a:gs pos="100000">
                <a:srgbClr val="3F698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113DD0-10A2-4A14-A8EC-0058E9CDC0B8}"/>
              </a:ext>
            </a:extLst>
          </p:cNvPr>
          <p:cNvSpPr/>
          <p:nvPr userDrawn="1"/>
        </p:nvSpPr>
        <p:spPr>
          <a:xfrm>
            <a:off x="347663" y="333375"/>
            <a:ext cx="8796337" cy="1655763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5" name="그룹 8">
            <a:extLst>
              <a:ext uri="{FF2B5EF4-FFF2-40B4-BE49-F238E27FC236}">
                <a16:creationId xmlns:a16="http://schemas.microsoft.com/office/drawing/2014/main" id="{800ADCD0-A7C1-413E-8A32-11483FE67F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7663" y="333375"/>
            <a:ext cx="219075" cy="1655763"/>
            <a:chOff x="0" y="2682410"/>
            <a:chExt cx="219075" cy="30325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636804-9A30-4DC6-B41A-F403D8F730EC}"/>
                </a:ext>
              </a:extLst>
            </p:cNvPr>
            <p:cNvSpPr/>
            <p:nvPr/>
          </p:nvSpPr>
          <p:spPr>
            <a:xfrm>
              <a:off x="0" y="2682410"/>
              <a:ext cx="219075" cy="770505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F9BFB5-097E-420B-8CE6-30AF18B104FD}"/>
                </a:ext>
              </a:extLst>
            </p:cNvPr>
            <p:cNvSpPr/>
            <p:nvPr/>
          </p:nvSpPr>
          <p:spPr>
            <a:xfrm>
              <a:off x="0" y="3397670"/>
              <a:ext cx="219075" cy="770505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D1C440-37E0-4036-8B1E-B7FF5B336C0C}"/>
                </a:ext>
              </a:extLst>
            </p:cNvPr>
            <p:cNvSpPr/>
            <p:nvPr/>
          </p:nvSpPr>
          <p:spPr>
            <a:xfrm>
              <a:off x="0" y="4171082"/>
              <a:ext cx="219075" cy="773412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39B6768-874D-451F-82B9-407D3AF5C266}"/>
                </a:ext>
              </a:extLst>
            </p:cNvPr>
            <p:cNvSpPr/>
            <p:nvPr/>
          </p:nvSpPr>
          <p:spPr>
            <a:xfrm>
              <a:off x="0" y="4944494"/>
              <a:ext cx="219075" cy="770505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0" name="그룹 13">
            <a:extLst>
              <a:ext uri="{FF2B5EF4-FFF2-40B4-BE49-F238E27FC236}">
                <a16:creationId xmlns:a16="http://schemas.microsoft.com/office/drawing/2014/main" id="{09814B0B-69E0-4AAC-8875-C03270AE76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078663" y="371475"/>
            <a:ext cx="2073275" cy="2135188"/>
            <a:chOff x="4456590" y="2276475"/>
            <a:chExt cx="3178930" cy="3272070"/>
          </a:xfrm>
        </p:grpSpPr>
        <p:pic>
          <p:nvPicPr>
            <p:cNvPr id="11" name="그림 14">
              <a:extLst>
                <a:ext uri="{FF2B5EF4-FFF2-40B4-BE49-F238E27FC236}">
                  <a16:creationId xmlns:a16="http://schemas.microsoft.com/office/drawing/2014/main" id="{B3DB034E-B24E-451E-B6AD-AE24772D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7" t="39482" r="22183" b="19093"/>
            <a:stretch>
              <a:fillRect/>
            </a:stretch>
          </p:blipFill>
          <p:spPr bwMode="auto">
            <a:xfrm>
              <a:off x="4456590" y="2707689"/>
              <a:ext cx="3178930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5">
              <a:extLst>
                <a:ext uri="{FF2B5EF4-FFF2-40B4-BE49-F238E27FC236}">
                  <a16:creationId xmlns:a16="http://schemas.microsoft.com/office/drawing/2014/main" id="{F289D3C4-7376-471C-968B-18030117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22418" b="31667"/>
            <a:stretch>
              <a:fillRect/>
            </a:stretch>
          </p:blipFill>
          <p:spPr bwMode="auto">
            <a:xfrm>
              <a:off x="4829175" y="2672179"/>
              <a:ext cx="2793371" cy="2014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그림 16">
              <a:extLst>
                <a:ext uri="{FF2B5EF4-FFF2-40B4-BE49-F238E27FC236}">
                  <a16:creationId xmlns:a16="http://schemas.microsoft.com/office/drawing/2014/main" id="{A5B157AD-7B37-463C-8652-E482C0A8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999" y="550755"/>
            <a:ext cx="7581125" cy="480314"/>
          </a:xfr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rtlCol="0" anchor="t">
            <a:noAutofit/>
          </a:bodyPr>
          <a:lstStyle>
            <a:lvl1pPr algn="l">
              <a:defRPr lang="ko-KR" altLang="en-US" sz="2500" b="1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4" name="날짜 개체 틀 2">
            <a:extLst>
              <a:ext uri="{FF2B5EF4-FFF2-40B4-BE49-F238E27FC236}">
                <a16:creationId xmlns:a16="http://schemas.microsoft.com/office/drawing/2014/main" id="{3FA69856-EBB4-4251-BCA9-BD96126E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D2621-A57A-42AC-A06B-7482EA8D2CA3}" type="datetimeFigureOut">
              <a:rPr lang="ko-KR" altLang="en-US"/>
              <a:pPr>
                <a:defRPr/>
              </a:pPr>
              <a:t>2020-04-08</a:t>
            </a:fld>
            <a:endParaRPr lang="ko-KR" altLang="en-US"/>
          </a:p>
        </p:txBody>
      </p:sp>
      <p:sp>
        <p:nvSpPr>
          <p:cNvPr id="15" name="바닥글 개체 틀 3">
            <a:extLst>
              <a:ext uri="{FF2B5EF4-FFF2-40B4-BE49-F238E27FC236}">
                <a16:creationId xmlns:a16="http://schemas.microsoft.com/office/drawing/2014/main" id="{89AC5BD5-DAD3-4A4C-9DF5-44F2D92A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C6FBF209-0C38-464D-8AB8-FCA24862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fld id="{D6825663-85CD-4201-AD0F-85BEAA729B2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98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3267" y="3371850"/>
            <a:ext cx="8517466" cy="135329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tlCol="0" anchor="t"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A46018-4119-42EE-BD2B-1E1615E9C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4F36B-B367-44D9-8F03-3BD21CAF20E0}" type="datetimeFigureOut">
              <a:rPr lang="ko-KR" altLang="en-US"/>
              <a:pPr>
                <a:defRPr/>
              </a:pPr>
              <a:t>2020-04-08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277F0B-B1CA-44BD-95AA-A477D0E9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8E547-B0BA-4D9D-A1F6-C6565222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7E180-82ED-4DBB-9354-C5D06517BFC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1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83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9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5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0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1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9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2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BB156-722D-4948-A5C4-C211174A284A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CF6E1-4FCB-4B16-B495-39C3473F39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1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423801&amp;cid=51399&amp;categoryId=51399" TargetMode="External"/><Relationship Id="rId7" Type="http://schemas.openxmlformats.org/officeDocument/2006/relationships/hyperlink" Target="https://www.youtube.com/watch?v=fgWzs08g3u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iz.newdaily.co.kr/site/data/html/2016/10/11/2016101110036.html" TargetMode="External"/><Relationship Id="rId5" Type="http://schemas.openxmlformats.org/officeDocument/2006/relationships/hyperlink" Target="https://terms.naver.com/entry.nhn?docId=3572035&amp;cid=59088&amp;categoryId=59096" TargetMode="External"/><Relationship Id="rId4" Type="http://schemas.openxmlformats.org/officeDocument/2006/relationships/hyperlink" Target="https://terms.naver.com/entry.nhn?docId=3571552&amp;cid=59088&amp;categoryId=5909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6">
            <a:extLst>
              <a:ext uri="{FF2B5EF4-FFF2-40B4-BE49-F238E27FC236}">
                <a16:creationId xmlns:a16="http://schemas.microsoft.com/office/drawing/2014/main" id="{3B92E54C-EF4A-4519-8427-D91149E78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53D14E-D79E-4F45-ADF1-42F5346DCE3F}"/>
              </a:ext>
            </a:extLst>
          </p:cNvPr>
          <p:cNvSpPr/>
          <p:nvPr/>
        </p:nvSpPr>
        <p:spPr>
          <a:xfrm>
            <a:off x="219075" y="2682875"/>
            <a:ext cx="8924925" cy="3032125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  <p:grpSp>
        <p:nvGrpSpPr>
          <p:cNvPr id="8198" name="그룹 1">
            <a:extLst>
              <a:ext uri="{FF2B5EF4-FFF2-40B4-BE49-F238E27FC236}">
                <a16:creationId xmlns:a16="http://schemas.microsoft.com/office/drawing/2014/main" id="{F9CC1133-3F3E-44C2-8CAA-CA4D99167FC9}"/>
              </a:ext>
            </a:extLst>
          </p:cNvPr>
          <p:cNvGrpSpPr>
            <a:grpSpLocks/>
          </p:cNvGrpSpPr>
          <p:nvPr/>
        </p:nvGrpSpPr>
        <p:grpSpPr bwMode="auto">
          <a:xfrm>
            <a:off x="0" y="2682875"/>
            <a:ext cx="219075" cy="3032125"/>
            <a:chOff x="0" y="2682410"/>
            <a:chExt cx="219075" cy="303258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F55804E-2C10-4504-B85D-491DB5295523}"/>
                </a:ext>
              </a:extLst>
            </p:cNvPr>
            <p:cNvSpPr/>
            <p:nvPr/>
          </p:nvSpPr>
          <p:spPr>
            <a:xfrm>
              <a:off x="0" y="2682410"/>
              <a:ext cx="219075" cy="771643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7D0A7A0-0541-4EBF-96C2-AF9A529F2554}"/>
                </a:ext>
              </a:extLst>
            </p:cNvPr>
            <p:cNvSpPr/>
            <p:nvPr/>
          </p:nvSpPr>
          <p:spPr>
            <a:xfrm>
              <a:off x="0" y="3396894"/>
              <a:ext cx="219075" cy="771643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261F26-1286-4193-8070-DEEDA20BF640}"/>
                </a:ext>
              </a:extLst>
            </p:cNvPr>
            <p:cNvSpPr/>
            <p:nvPr/>
          </p:nvSpPr>
          <p:spPr>
            <a:xfrm>
              <a:off x="0" y="4171713"/>
              <a:ext cx="219075" cy="771643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0A04994-84C6-4AE3-A554-E6394BA3851F}"/>
                </a:ext>
              </a:extLst>
            </p:cNvPr>
            <p:cNvSpPr/>
            <p:nvPr/>
          </p:nvSpPr>
          <p:spPr>
            <a:xfrm>
              <a:off x="0" y="4943356"/>
              <a:ext cx="219075" cy="771643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8205" name="그림 26">
            <a:extLst>
              <a:ext uri="{FF2B5EF4-FFF2-40B4-BE49-F238E27FC236}">
                <a16:creationId xmlns:a16="http://schemas.microsoft.com/office/drawing/2014/main" id="{C78C6018-F5D5-4039-BF34-2662BAE02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8909" y="2452688"/>
            <a:ext cx="4208463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6" name="그림 27">
            <a:extLst>
              <a:ext uri="{FF2B5EF4-FFF2-40B4-BE49-F238E27FC236}">
                <a16:creationId xmlns:a16="http://schemas.microsoft.com/office/drawing/2014/main" id="{46F2030D-8CAB-4050-B0E6-2DE5D7DC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500106" y="3541713"/>
            <a:ext cx="195103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그림 28">
            <a:extLst>
              <a:ext uri="{FF2B5EF4-FFF2-40B4-BE49-F238E27FC236}">
                <a16:creationId xmlns:a16="http://schemas.microsoft.com/office/drawing/2014/main" id="{FEFD314A-920B-4833-93FE-742438C51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881659" y="2414588"/>
            <a:ext cx="34290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그림 29">
            <a:extLst>
              <a:ext uri="{FF2B5EF4-FFF2-40B4-BE49-F238E27FC236}">
                <a16:creationId xmlns:a16="http://schemas.microsoft.com/office/drawing/2014/main" id="{4C5325E9-9D8D-4C6A-AE53-3D23FB44A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t="10973" r="17644" b="38055"/>
          <a:stretch>
            <a:fillRect/>
          </a:stretch>
        </p:blipFill>
        <p:spPr bwMode="auto">
          <a:xfrm>
            <a:off x="-107353" y="293688"/>
            <a:ext cx="4365625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그림 30">
            <a:extLst>
              <a:ext uri="{FF2B5EF4-FFF2-40B4-BE49-F238E27FC236}">
                <a16:creationId xmlns:a16="http://schemas.microsoft.com/office/drawing/2014/main" id="{DBF5C7A5-C68A-452F-A22B-BA0102906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1880197" y="1976438"/>
            <a:ext cx="146367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31B30-220D-40DE-B8E1-953B15A240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769459"/>
            <a:ext cx="80867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latinLnBrk="0" hangingPunct="0">
              <a:lnSpc>
                <a:spcPct val="100000"/>
              </a:lnSpc>
              <a:spcAft>
                <a:spcPct val="0"/>
              </a:spcAft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모바일 기반 센싱 기반의 새로운 서비스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스마트 버스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승하차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서비스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D5434-BA76-4F72-8550-889A7DA09911}"/>
              </a:ext>
            </a:extLst>
          </p:cNvPr>
          <p:cNvSpPr txBox="1"/>
          <p:nvPr/>
        </p:nvSpPr>
        <p:spPr>
          <a:xfrm>
            <a:off x="6492875" y="3556000"/>
            <a:ext cx="225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오픈소스전문프로젝트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박수창</a:t>
            </a:r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교수님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컴퓨터공학과</a:t>
            </a:r>
            <a:endParaRPr lang="en-US" altLang="ko-KR" sz="15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2014040003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윤민호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2014040017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현승호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2014040019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하태연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2018076051 </a:t>
            </a:r>
            <a:r>
              <a:rPr lang="ko-KR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김주은</a:t>
            </a:r>
          </a:p>
          <a:p>
            <a:pPr algn="r" latinLnBrk="1"/>
            <a:r>
              <a:rPr lang="en-US" altLang="ko-KR" sz="12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2018076052 </a:t>
            </a:r>
            <a:r>
              <a:rPr lang="ko-KR" altLang="ko-KR" sz="12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옥보라</a:t>
            </a:r>
            <a:endParaRPr lang="ko-KR" altLang="ko-KR" sz="12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endParaRPr lang="ko-KR" altLang="en-US" sz="15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53A092-1AB9-4F5C-9ADE-6936166C0C89}"/>
              </a:ext>
            </a:extLst>
          </p:cNvPr>
          <p:cNvSpPr/>
          <p:nvPr/>
        </p:nvSpPr>
        <p:spPr>
          <a:xfrm>
            <a:off x="1322546" y="460771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50CC6D3-3F22-4A32-B44B-2A3003DB355E}"/>
              </a:ext>
            </a:extLst>
          </p:cNvPr>
          <p:cNvSpPr/>
          <p:nvPr/>
        </p:nvSpPr>
        <p:spPr>
          <a:xfrm>
            <a:off x="1684496" y="46158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DF107-4198-409A-815A-9049B1AD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Bluetooth</a:t>
            </a:r>
          </a:p>
        </p:txBody>
      </p:sp>
      <p:pic>
        <p:nvPicPr>
          <p:cNvPr id="2050" name="Picture 2" descr="블루투스 5 반도체 출시 활발, 디바이스는 2018년부터 본격화 ③ ...">
            <a:extLst>
              <a:ext uri="{FF2B5EF4-FFF2-40B4-BE49-F238E27FC236}">
                <a16:creationId xmlns:a16="http://schemas.microsoft.com/office/drawing/2014/main" id="{51EFB5F3-DCB4-4B55-BF2D-4A7AE997F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r="33604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기타와 연결할 수 있는 블루투스 스피커 - 제품으로 보는 세상의 ...">
            <a:extLst>
              <a:ext uri="{FF2B5EF4-FFF2-40B4-BE49-F238E27FC236}">
                <a16:creationId xmlns:a16="http://schemas.microsoft.com/office/drawing/2014/main" id="{0129D09D-6CBD-4C2C-A653-ECF62A1F7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2" b="286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웨어러블 기기, 그 진화의 끝은? – Samsung Newsroom Korea">
            <a:extLst>
              <a:ext uri="{FF2B5EF4-FFF2-40B4-BE49-F238E27FC236}">
                <a16:creationId xmlns:a16="http://schemas.microsoft.com/office/drawing/2014/main" id="{9CA9F472-9FE8-4EE2-B413-45A5404C4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20" b="734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60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5A9DBA-7A35-4CC8-9F51-740DC14D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GPS</a:t>
            </a:r>
          </a:p>
        </p:txBody>
      </p:sp>
      <p:pic>
        <p:nvPicPr>
          <p:cNvPr id="3074" name="Picture 2" descr="GPS는 무엇인가요 | Garmin 한국">
            <a:extLst>
              <a:ext uri="{FF2B5EF4-FFF2-40B4-BE49-F238E27FC236}">
                <a16:creationId xmlns:a16="http://schemas.microsoft.com/office/drawing/2014/main" id="{7BF8E902-4DE5-46A9-BB6B-BADD8597E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r="30702" b="1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길이의 측정과 표준 : 학습백과zum">
            <a:extLst>
              <a:ext uri="{FF2B5EF4-FFF2-40B4-BE49-F238E27FC236}">
                <a16:creationId xmlns:a16="http://schemas.microsoft.com/office/drawing/2014/main" id="{602871BA-9D3C-4EB5-A7E5-10468AE66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3332" b="-2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화면과 빨간색 대상 포이에 무선 네비게이터지도 서비스 인터넷 응용 ...">
            <a:extLst>
              <a:ext uri="{FF2B5EF4-FFF2-40B4-BE49-F238E27FC236}">
                <a16:creationId xmlns:a16="http://schemas.microsoft.com/office/drawing/2014/main" id="{E949B86D-9A07-49FC-9851-11BFCB04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r="10886" b="-1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6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System Architecture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88AAFE48-ABF0-414B-B5E8-F6A53938A4A5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EDC46E8-88B3-4E98-8571-6CE482BAF5B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1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973209" y="2205053"/>
            <a:ext cx="7412703" cy="43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888998" y="2241062"/>
            <a:ext cx="7581125" cy="42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Operation Steps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0E3F1EF2-E600-4ECE-9DF5-B5A9EC565DC3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849714-92ED-4F58-9B8D-81A954D9BD90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0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정보 기입</a:t>
            </a:r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C249134-F18B-410D-B85F-E66F897FC7D8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49F060F-7B49-403C-900F-02AA76DE840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45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결제</a:t>
            </a:r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635B5D8-C865-4F21-81D3-BA6EBE73C5A3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371A348-6191-40B3-8CDA-F4CCC245C3A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패널을 통한 정보 전송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0F908B8-3653-464D-A65A-2E852A0D24EC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18E95B-6276-407E-93CE-6A5D1ABAE40F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2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4. </a:t>
            </a:r>
            <a:r>
              <a:rPr lang="ko-KR" altLang="en-US" sz="29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버스회사에서 버스로 정보 전송</a:t>
            </a:r>
            <a:endParaRPr sz="29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11D602B-B20B-4B59-9E76-E8323C2ECDC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A37F51F-A464-4D1F-88E5-73D95AA1FF76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472D3B-FB73-4AE8-9110-62B1CE1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6599"/>
            <a:ext cx="9144000" cy="68746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78A66C16-B1F9-401B-A5C0-90578A243913}"/>
              </a:ext>
            </a:extLst>
          </p:cNvPr>
          <p:cNvSpPr/>
          <p:nvPr/>
        </p:nvSpPr>
        <p:spPr>
          <a:xfrm>
            <a:off x="-1" y="718373"/>
            <a:ext cx="9144000" cy="68580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44" name="그림 44">
            <a:extLst>
              <a:ext uri="{FF2B5EF4-FFF2-40B4-BE49-F238E27FC236}">
                <a16:creationId xmlns:a16="http://schemas.microsoft.com/office/drawing/2014/main" id="{EEC40C1C-D23D-4E1D-8F6D-1C44FEEBD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8"/>
          <a:stretch>
            <a:fillRect/>
          </a:stretch>
        </p:blipFill>
        <p:spPr bwMode="auto">
          <a:xfrm>
            <a:off x="0" y="1854200"/>
            <a:ext cx="91440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37">
            <a:extLst>
              <a:ext uri="{FF2B5EF4-FFF2-40B4-BE49-F238E27FC236}">
                <a16:creationId xmlns:a16="http://schemas.microsoft.com/office/drawing/2014/main" id="{9FD02F91-6EB4-4AC6-8A09-368723BD8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1882775"/>
            <a:ext cx="2735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3000" b="1" dirty="0">
                <a:solidFill>
                  <a:schemeClr val="bg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rPr>
              <a:t>INDEX</a:t>
            </a:r>
            <a:endParaRPr lang="ko-KR" altLang="en-US" sz="3000" b="1" dirty="0">
              <a:solidFill>
                <a:schemeClr val="bg1"/>
              </a:solidFill>
              <a:latin typeface="Noto Sans"/>
              <a:ea typeface="굴림" panose="020B0600000101010101" pitchFamily="50" charset="-127"/>
              <a:cs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E7F8B6-4153-4D3D-A3EA-A8EF67D50735}"/>
              </a:ext>
            </a:extLst>
          </p:cNvPr>
          <p:cNvSpPr/>
          <p:nvPr/>
        </p:nvSpPr>
        <p:spPr>
          <a:xfrm>
            <a:off x="0" y="2465388"/>
            <a:ext cx="9144000" cy="6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7" name="그룹 19">
            <a:extLst>
              <a:ext uri="{FF2B5EF4-FFF2-40B4-BE49-F238E27FC236}">
                <a16:creationId xmlns:a16="http://schemas.microsoft.com/office/drawing/2014/main" id="{715B01A0-B41E-4361-91BA-E2C6F330568B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509218"/>
            <a:ext cx="2725203" cy="555250"/>
            <a:chOff x="1270868" y="2504834"/>
            <a:chExt cx="2724787" cy="554804"/>
          </a:xfrm>
        </p:grpSpPr>
        <p:sp>
          <p:nvSpPr>
            <p:cNvPr id="10279" name="Text Box 5">
              <a:extLst>
                <a:ext uri="{FF2B5EF4-FFF2-40B4-BE49-F238E27FC236}">
                  <a16:creationId xmlns:a16="http://schemas.microsoft.com/office/drawing/2014/main" id="{77F8BB74-FA9B-410B-AF65-56CAA5F0E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628" y="2659434"/>
              <a:ext cx="2134027" cy="30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Introduction</a:t>
              </a:r>
            </a:p>
          </p:txBody>
        </p:sp>
        <p:sp>
          <p:nvSpPr>
            <p:cNvPr id="10278" name="TextBox 13">
              <a:extLst>
                <a:ext uri="{FF2B5EF4-FFF2-40B4-BE49-F238E27FC236}">
                  <a16:creationId xmlns:a16="http://schemas.microsoft.com/office/drawing/2014/main" id="{D0A78780-B699-4741-A8A8-4A09BA00E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50483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1</a:t>
              </a:r>
              <a:endParaRPr lang="ko-KR" altLang="en-US" sz="3000" b="1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49" name="그룹 58">
            <a:extLst>
              <a:ext uri="{FF2B5EF4-FFF2-40B4-BE49-F238E27FC236}">
                <a16:creationId xmlns:a16="http://schemas.microsoft.com/office/drawing/2014/main" id="{584809D2-D967-44E8-8E6E-B67971F7D4AC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646707"/>
            <a:ext cx="2825750" cy="625302"/>
            <a:chOff x="1270868" y="2409664"/>
            <a:chExt cx="2825319" cy="624800"/>
          </a:xfrm>
        </p:grpSpPr>
        <p:grpSp>
          <p:nvGrpSpPr>
            <p:cNvPr id="10269" name="그룹 59">
              <a:extLst>
                <a:ext uri="{FF2B5EF4-FFF2-40B4-BE49-F238E27FC236}">
                  <a16:creationId xmlns:a16="http://schemas.microsoft.com/office/drawing/2014/main" id="{ECA46C3C-D52A-46ED-8D75-6A4D8674C8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1628" y="2516675"/>
              <a:ext cx="2234559" cy="517789"/>
              <a:chOff x="2077933" y="2639390"/>
              <a:chExt cx="2234559" cy="517789"/>
            </a:xfrm>
          </p:grpSpPr>
          <p:sp>
            <p:nvSpPr>
              <p:cNvPr id="10271" name="Text Box 5">
                <a:extLst>
                  <a:ext uri="{FF2B5EF4-FFF2-40B4-BE49-F238E27FC236}">
                    <a16:creationId xmlns:a16="http://schemas.microsoft.com/office/drawing/2014/main" id="{15AC29D4-8AF1-4243-803D-2406311E2E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639390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Sensor</a:t>
                </a:r>
              </a:p>
            </p:txBody>
          </p:sp>
          <p:sp>
            <p:nvSpPr>
              <p:cNvPr id="10272" name="Text Box 11">
                <a:extLst>
                  <a:ext uri="{FF2B5EF4-FFF2-40B4-BE49-F238E27FC236}">
                    <a16:creationId xmlns:a16="http://schemas.microsoft.com/office/drawing/2014/main" id="{F230871A-ADAE-43A7-9AE4-19CA05592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933" y="2911156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70" name="TextBox 13">
              <a:extLst>
                <a:ext uri="{FF2B5EF4-FFF2-40B4-BE49-F238E27FC236}">
                  <a16:creationId xmlns:a16="http://schemas.microsoft.com/office/drawing/2014/main" id="{B60F8BD7-4B05-40A2-A5E3-B691E1E74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68" y="2409664"/>
              <a:ext cx="717779" cy="554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2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1" name="그룹 77">
            <a:extLst>
              <a:ext uri="{FF2B5EF4-FFF2-40B4-BE49-F238E27FC236}">
                <a16:creationId xmlns:a16="http://schemas.microsoft.com/office/drawing/2014/main" id="{3D158CA6-522C-4004-8A7F-E0646235A1B4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5949375"/>
            <a:ext cx="3135312" cy="554446"/>
            <a:chOff x="1209153" y="1581637"/>
            <a:chExt cx="3134834" cy="553998"/>
          </a:xfrm>
        </p:grpSpPr>
        <p:grpSp>
          <p:nvGrpSpPr>
            <p:cNvPr id="10261" name="그룹 78">
              <a:extLst>
                <a:ext uri="{FF2B5EF4-FFF2-40B4-BE49-F238E27FC236}">
                  <a16:creationId xmlns:a16="http://schemas.microsoft.com/office/drawing/2014/main" id="{89A573F6-3304-46A6-AC96-1F036EED8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3" y="1707678"/>
              <a:ext cx="2544074" cy="403578"/>
              <a:chOff x="2016218" y="1830393"/>
              <a:chExt cx="2544074" cy="403578"/>
            </a:xfrm>
          </p:grpSpPr>
          <p:sp>
            <p:nvSpPr>
              <p:cNvPr id="10263" name="Text Box 5">
                <a:extLst>
                  <a:ext uri="{FF2B5EF4-FFF2-40B4-BE49-F238E27FC236}">
                    <a16:creationId xmlns:a16="http://schemas.microsoft.com/office/drawing/2014/main" id="{83224E3D-8E5A-4D82-9DB3-F9B17FEEE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830393"/>
                <a:ext cx="2544074" cy="307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System Architecture</a:t>
                </a:r>
              </a:p>
            </p:txBody>
          </p:sp>
          <p:sp>
            <p:nvSpPr>
              <p:cNvPr id="10264" name="Text Box 11">
                <a:extLst>
                  <a:ext uri="{FF2B5EF4-FFF2-40B4-BE49-F238E27FC236}">
                    <a16:creationId xmlns:a16="http://schemas.microsoft.com/office/drawing/2014/main" id="{1D3EC85A-21EF-4D6E-86AA-14B8341739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8" y="1987947"/>
                <a:ext cx="2234559" cy="246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62" name="TextBox 13">
              <a:extLst>
                <a:ext uri="{FF2B5EF4-FFF2-40B4-BE49-F238E27FC236}">
                  <a16:creationId xmlns:a16="http://schemas.microsoft.com/office/drawing/2014/main" id="{AA4CFF37-E46F-448F-8A27-E44945C81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3" y="1581637"/>
              <a:ext cx="71777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3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10252" name="그룹 82">
            <a:extLst>
              <a:ext uri="{FF2B5EF4-FFF2-40B4-BE49-F238E27FC236}">
                <a16:creationId xmlns:a16="http://schemas.microsoft.com/office/drawing/2014/main" id="{203E17CC-1B4D-4A4F-9941-8700D5BA573F}"/>
              </a:ext>
            </a:extLst>
          </p:cNvPr>
          <p:cNvGrpSpPr>
            <a:grpSpLocks/>
          </p:cNvGrpSpPr>
          <p:nvPr/>
        </p:nvGrpSpPr>
        <p:grpSpPr bwMode="auto">
          <a:xfrm>
            <a:off x="4014787" y="3510471"/>
            <a:ext cx="2825750" cy="553997"/>
            <a:chOff x="1209152" y="1487729"/>
            <a:chExt cx="2825319" cy="553551"/>
          </a:xfrm>
        </p:grpSpPr>
        <p:grpSp>
          <p:nvGrpSpPr>
            <p:cNvPr id="10257" name="그룹 83">
              <a:extLst>
                <a:ext uri="{FF2B5EF4-FFF2-40B4-BE49-F238E27FC236}">
                  <a16:creationId xmlns:a16="http://schemas.microsoft.com/office/drawing/2014/main" id="{5C491746-B41C-49FB-ADA1-864F867EF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912" y="1604257"/>
              <a:ext cx="2234559" cy="413106"/>
              <a:chOff x="2016217" y="1726972"/>
              <a:chExt cx="2234559" cy="413106"/>
            </a:xfrm>
          </p:grpSpPr>
          <p:sp>
            <p:nvSpPr>
              <p:cNvPr id="10259" name="Text Box 5">
                <a:extLst>
                  <a:ext uri="{FF2B5EF4-FFF2-40B4-BE49-F238E27FC236}">
                    <a16:creationId xmlns:a16="http://schemas.microsoft.com/office/drawing/2014/main" id="{F3D80C96-ADC0-430F-8F6D-981E57EC4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726972"/>
                <a:ext cx="2134027" cy="308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400" b="1" dirty="0">
                    <a:solidFill>
                      <a:srgbClr val="03B3F2"/>
                    </a:solidFill>
                    <a:latin typeface="Noto Sans"/>
                    <a:ea typeface="굴림" panose="020B0600000101010101" pitchFamily="50" charset="-127"/>
                    <a:cs typeface="맑은 고딕" panose="020B0503020000020004" pitchFamily="50" charset="-127"/>
                  </a:rPr>
                  <a:t>Operation steps</a:t>
                </a:r>
              </a:p>
            </p:txBody>
          </p:sp>
          <p:sp>
            <p:nvSpPr>
              <p:cNvPr id="10260" name="Text Box 11">
                <a:extLst>
                  <a:ext uri="{FF2B5EF4-FFF2-40B4-BE49-F238E27FC236}">
                    <a16:creationId xmlns:a16="http://schemas.microsoft.com/office/drawing/2014/main" id="{0F286438-F1CF-48AD-9FCD-D55292B72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217" y="1894055"/>
                <a:ext cx="2234559" cy="246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5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hangingPunct="1">
                  <a:lnSpc>
                    <a:spcPts val="1200"/>
                  </a:lnSpc>
                  <a:spcBef>
                    <a:spcPct val="0"/>
                  </a:spcBef>
                  <a:buFontTx/>
                  <a:buNone/>
                </a:pPr>
                <a:endParaRPr lang="en-US" altLang="ko-KR" sz="1100" dirty="0">
                  <a:solidFill>
                    <a:schemeClr val="bg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맑은 고딕" panose="020B0503020000020004" pitchFamily="50" charset="-127"/>
                </a:endParaRPr>
              </a:p>
            </p:txBody>
          </p:sp>
        </p:grpSp>
        <p:sp>
          <p:nvSpPr>
            <p:cNvPr id="10258" name="TextBox 13">
              <a:extLst>
                <a:ext uri="{FF2B5EF4-FFF2-40B4-BE49-F238E27FC236}">
                  <a16:creationId xmlns:a16="http://schemas.microsoft.com/office/drawing/2014/main" id="{65A7C3A4-2C20-4E0F-B43F-5B1F6F590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152" y="1487729"/>
              <a:ext cx="717779" cy="55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4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A77BF9A-0209-40C2-98DE-C9982D037CE7}"/>
              </a:ext>
            </a:extLst>
          </p:cNvPr>
          <p:cNvSpPr/>
          <p:nvPr/>
        </p:nvSpPr>
        <p:spPr>
          <a:xfrm>
            <a:off x="0" y="0"/>
            <a:ext cx="9144000" cy="1854200"/>
          </a:xfrm>
          <a:prstGeom prst="rect">
            <a:avLst/>
          </a:prstGeom>
          <a:solidFill>
            <a:srgbClr val="27304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0254" name="그림 47">
            <a:extLst>
              <a:ext uri="{FF2B5EF4-FFF2-40B4-BE49-F238E27FC236}">
                <a16:creationId xmlns:a16="http://schemas.microsoft.com/office/drawing/2014/main" id="{F7AFECD7-F0A9-48B3-BF75-4D99BCA8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6" b="19093"/>
          <a:stretch>
            <a:fillRect/>
          </a:stretch>
        </p:blipFill>
        <p:spPr bwMode="auto">
          <a:xfrm>
            <a:off x="4697413" y="657225"/>
            <a:ext cx="4210050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그림 54">
            <a:extLst>
              <a:ext uri="{FF2B5EF4-FFF2-40B4-BE49-F238E27FC236}">
                <a16:creationId xmlns:a16="http://schemas.microsoft.com/office/drawing/2014/main" id="{BD34E61D-6970-41B9-A9F1-B53B7AC15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3" r="16785" b="31667"/>
          <a:stretch>
            <a:fillRect/>
          </a:stretch>
        </p:blipFill>
        <p:spPr bwMode="auto">
          <a:xfrm>
            <a:off x="5108575" y="752475"/>
            <a:ext cx="34321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그림 56">
            <a:extLst>
              <a:ext uri="{FF2B5EF4-FFF2-40B4-BE49-F238E27FC236}">
                <a16:creationId xmlns:a16="http://schemas.microsoft.com/office/drawing/2014/main" id="{1518677B-F9EA-4A3A-B78C-E4AC65C11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9" b="41945"/>
          <a:stretch>
            <a:fillRect/>
          </a:stretch>
        </p:blipFill>
        <p:spPr bwMode="auto">
          <a:xfrm>
            <a:off x="6108700" y="314325"/>
            <a:ext cx="1463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FDA91E7-EAAC-4AFB-AE5E-B2A3F9BB8DAF}"/>
              </a:ext>
            </a:extLst>
          </p:cNvPr>
          <p:cNvGrpSpPr/>
          <p:nvPr/>
        </p:nvGrpSpPr>
        <p:grpSpPr>
          <a:xfrm>
            <a:off x="4003861" y="4631041"/>
            <a:ext cx="3316053" cy="553998"/>
            <a:chOff x="3997091" y="4369708"/>
            <a:chExt cx="3316053" cy="553998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DE9E7B64-5C3B-4469-98F7-7B06B7893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941" y="4495857"/>
              <a:ext cx="27252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Expectation Effectiveness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FD63C54-186A-42D6-810F-8A3287450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091" y="436970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5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0E70C35-9CE1-4B0F-B41C-EC028880640D}"/>
              </a:ext>
            </a:extLst>
          </p:cNvPr>
          <p:cNvGrpSpPr/>
          <p:nvPr/>
        </p:nvGrpSpPr>
        <p:grpSpPr>
          <a:xfrm>
            <a:off x="4003862" y="5925424"/>
            <a:ext cx="2725203" cy="553998"/>
            <a:chOff x="4016141" y="5941928"/>
            <a:chExt cx="2725203" cy="553998"/>
          </a:xfrm>
        </p:grpSpPr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C40C5B7E-5164-4CC4-A51E-8168E8A49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6991" y="6058552"/>
              <a:ext cx="2134353" cy="30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solidFill>
                    <a:srgbClr val="03B3F2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Reference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9831BEA-57A1-4F61-B885-07DF2DBCF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141" y="5941928"/>
              <a:ext cx="7178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5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3000" b="1" dirty="0">
                  <a:solidFill>
                    <a:schemeClr val="bg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0</a:t>
              </a:r>
              <a:r>
                <a:rPr lang="en-US" altLang="ko-KR" sz="3000" b="1" dirty="0">
                  <a:solidFill>
                    <a:srgbClr val="39E4B1"/>
                  </a:solidFill>
                  <a:latin typeface="Noto Sans"/>
                  <a:ea typeface="굴림" panose="020B0600000101010101" pitchFamily="50" charset="-127"/>
                  <a:cs typeface="맑은 고딕" panose="020B0503020000020004" pitchFamily="50" charset="-127"/>
                </a:rPr>
                <a:t>6</a:t>
              </a:r>
              <a:endParaRPr lang="ko-KR" altLang="en-US" sz="3000" b="1" dirty="0">
                <a:solidFill>
                  <a:srgbClr val="39E4B1"/>
                </a:solidFill>
                <a:latin typeface="Noto Sans"/>
                <a:ea typeface="굴림" panose="020B0600000101010101" pitchFamily="50" charset="-127"/>
                <a:cs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63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5. </a:t>
            </a:r>
            <a:r>
              <a:rPr lang="ko-KR" altLang="en-US" sz="4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서비스 변경 및 취소</a:t>
            </a:r>
            <a:endParaRPr sz="4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18AAEA2-4607-4CDB-9BBF-434D4ED72EE2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6FBFD-1E22-4B56-9F62-B5D5245338A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6.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탑승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1E1C102-DAC4-425F-B1B2-EA599118512B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025D96-7794-4834-BCE3-B51BA8CD353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3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7.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 메시지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1064B1-5019-4F48-906A-217066EBB79F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BE4BA5-A43B-4F0D-AA40-4EFCE7A47A88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27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8.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버스 하차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26BD8D4-CE06-4257-9028-54A322FC4261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60D5C5-2A03-4934-84E9-DFB7FD6B2900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9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486150"/>
            <a:ext cx="8593137" cy="1339428"/>
          </a:xfrm>
          <a:ln/>
        </p:spPr>
        <p:txBody>
          <a:bodyPr/>
          <a:lstStyle/>
          <a:p>
            <a:r>
              <a:rPr lang="en-US" altLang="ko-KR" sz="5800" dirty="0"/>
              <a:t>Expectation Effectiveness</a:t>
            </a:r>
            <a:endParaRPr sz="5800"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EDA59646-FE6E-4F81-964A-D773030E3ECB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AA1182-AB72-4988-B821-98240DA375CE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A.</a:t>
            </a:r>
            <a:r>
              <a:rPr lang="ko-KR" altLang="en-US" sz="45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버스 탑승의 간소화</a:t>
            </a:r>
            <a:endParaRPr sz="45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1EA3F5D-4F9F-4A73-8E62-75CB9E43A14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6339A34-8496-4FCF-A758-F234724DBA73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3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B. </a:t>
            </a:r>
            <a:r>
              <a:rPr lang="ko-KR" altLang="en-US" sz="3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불필요한 정차가 없음</a:t>
            </a:r>
            <a:endParaRPr sz="38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B19705F-FFB1-4CEC-9C6F-89D8601A9AE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3FF880-1627-4126-92DA-41B95A56D86B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2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C. 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승</a:t>
            </a:r>
            <a:r>
              <a:rPr lang="en-US" altLang="ko-KR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</a:t>
            </a:r>
            <a:r>
              <a:rPr lang="ko-KR" altLang="en-US" sz="4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데이터 누적</a:t>
            </a:r>
            <a:endParaRPr sz="4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CF8FFCE-4BEF-4E85-AFFA-71E3330921F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D455CB-3E6E-4B9D-A3D8-507427372061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41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7" y="2147040"/>
            <a:ext cx="8518525" cy="1352550"/>
          </a:xfrm>
          <a:ln/>
        </p:spPr>
        <p:txBody>
          <a:bodyPr/>
          <a:lstStyle/>
          <a:p>
            <a:r>
              <a:rPr lang="en-US" altLang="ko-KR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D. 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하차 </a:t>
            </a:r>
            <a:r>
              <a:rPr lang="ko-KR" altLang="en-US" sz="50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메시지 및 </a:t>
            </a:r>
            <a:r>
              <a:rPr lang="en-US" altLang="ko-KR" sz="50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50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ko-KR" altLang="en-US" sz="50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광고</a:t>
            </a:r>
            <a:r>
              <a:rPr lang="en-US" altLang="ko-KR" sz="5000" dirty="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</a:t>
            </a:r>
            <a:r>
              <a:rPr lang="ko-KR" altLang="en-US" sz="5000" dirty="0" err="1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쿠폰전송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EC38E70-5210-48E7-B3FD-0E924DA0CD2E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B1A4D7-4BE4-42EC-AC31-A569B811E1B7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1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2686050"/>
            <a:ext cx="8518525" cy="1352550"/>
          </a:xfrm>
          <a:ln/>
        </p:spPr>
        <p:txBody>
          <a:bodyPr/>
          <a:lstStyle/>
          <a:p>
            <a:r>
              <a:rPr 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E.</a:t>
            </a:r>
            <a:r>
              <a:rPr lang="ko-KR" altLang="en-US" sz="5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초행길 도우미</a:t>
            </a:r>
            <a:endParaRPr sz="5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4549140" y="1138397"/>
            <a:ext cx="45719" cy="5278436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820411" y="2147040"/>
            <a:ext cx="1111091" cy="160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44A9567-C130-4A93-8459-E3393CA6A939}"/>
              </a:ext>
            </a:extLst>
          </p:cNvPr>
          <p:cNvSpPr/>
          <p:nvPr/>
        </p:nvSpPr>
        <p:spPr>
          <a:xfrm>
            <a:off x="1178719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72B5E3-C205-4FB8-8BC4-38F9889D04B2}"/>
              </a:ext>
            </a:extLst>
          </p:cNvPr>
          <p:cNvSpPr/>
          <p:nvPr/>
        </p:nvSpPr>
        <p:spPr>
          <a:xfrm>
            <a:off x="1375956" y="274891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90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Introduction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D882482-131F-46D9-8855-170F86531929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1714D26-DC41-44CC-A229-DB609068849D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Reference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627E64E3-32CA-4DC5-82AF-66CA78A3317A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1C40F3-CB37-47A1-B6EE-E192CEB51A1B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5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0A2C93-AC83-4465-AE04-E48532535FBE}"/>
              </a:ext>
            </a:extLst>
          </p:cNvPr>
          <p:cNvSpPr/>
          <p:nvPr/>
        </p:nvSpPr>
        <p:spPr>
          <a:xfrm>
            <a:off x="485775" y="2202644"/>
            <a:ext cx="7769226" cy="3545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https://terms.naver.com/entry.nhn?docId=2423801&amp;cid=51399&amp;categoryId=51399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NFC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쇼핑용어사전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https://terms.naver.com/entry.nhn?docId=3571552&amp;cid=59088&amp;categoryId=59096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GPS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https://terms.naver.com/entry.nhn?docId=3572035&amp;cid=59088&amp;categoryId=59096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[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네이버 지식백과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]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(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용어로 보는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IT)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http://biz.newdaily.co.kr/site/data/html/2016/10/11/2016101110036.html</a:t>
            </a:r>
            <a:r>
              <a:rPr lang="en-US" altLang="ko-KR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블루투스 리더기를 통한 스마트폰출입</a:t>
            </a: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동영상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</a:t>
            </a:r>
            <a:r>
              <a:rPr lang="en-US" altLang="ko-KR" sz="1500" u="sng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https://www.youtube.com/watch?v=fgWzs08g3uk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  <a:p>
            <a:pPr indent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관련 자료 특허</a:t>
            </a:r>
            <a:r>
              <a:rPr lang="en-US" altLang="ko-KR" sz="1500" kern="1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Times New Roman" panose="02020603050405020304" pitchFamily="18" charset="0"/>
              </a:rPr>
              <a:t>: KR20120068646A, KR20130105098A</a:t>
            </a:r>
            <a:endParaRPr lang="ko-KR" altLang="ko-KR" sz="1500" kern="1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01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Thank you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7582FADA-33B0-451C-9921-BBCB4E60B026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291477C-F2EB-4069-A148-4533A79BE318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11569-CDE3-4E21-A830-F186AC5613E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ko-KR" altLang="en-US" dirty="0"/>
              <a:t>서비스 개요</a:t>
            </a:r>
            <a:endParaRPr dirty="0"/>
          </a:p>
        </p:txBody>
      </p:sp>
      <p:grpSp>
        <p:nvGrpSpPr>
          <p:cNvPr id="26629" name="그룹 3">
            <a:extLst>
              <a:ext uri="{FF2B5EF4-FFF2-40B4-BE49-F238E27FC236}">
                <a16:creationId xmlns:a16="http://schemas.microsoft.com/office/drawing/2014/main" id="{B737C8CB-4269-444E-96A5-C0CC5BA716BF}"/>
              </a:ext>
            </a:extLst>
          </p:cNvPr>
          <p:cNvGrpSpPr>
            <a:grpSpLocks/>
          </p:cNvGrpSpPr>
          <p:nvPr/>
        </p:nvGrpSpPr>
        <p:grpSpPr bwMode="auto">
          <a:xfrm>
            <a:off x="3898470" y="3836481"/>
            <a:ext cx="1382971" cy="984266"/>
            <a:chOff x="3898557" y="3836956"/>
            <a:chExt cx="1382793" cy="984218"/>
          </a:xfrm>
        </p:grpSpPr>
        <p:sp>
          <p:nvSpPr>
            <p:cNvPr id="138" name="도넛 137">
              <a:extLst>
                <a:ext uri="{FF2B5EF4-FFF2-40B4-BE49-F238E27FC236}">
                  <a16:creationId xmlns:a16="http://schemas.microsoft.com/office/drawing/2014/main" id="{139E3060-09EC-4AA3-BC21-2407824E7899}"/>
                </a:ext>
              </a:extLst>
            </p:cNvPr>
            <p:cNvSpPr/>
            <p:nvPr/>
          </p:nvSpPr>
          <p:spPr>
            <a:xfrm>
              <a:off x="4103281" y="3867606"/>
              <a:ext cx="944440" cy="944516"/>
            </a:xfrm>
            <a:prstGeom prst="donut">
              <a:avLst>
                <a:gd name="adj" fmla="val 9957"/>
              </a:avLst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9" name="위쪽 화살표 138">
              <a:extLst>
                <a:ext uri="{FF2B5EF4-FFF2-40B4-BE49-F238E27FC236}">
                  <a16:creationId xmlns:a16="http://schemas.microsoft.com/office/drawing/2014/main" id="{25EC8688-EFD6-4CA0-B013-3C38DFFB2030}"/>
                </a:ext>
              </a:extLst>
            </p:cNvPr>
            <p:cNvSpPr/>
            <p:nvPr/>
          </p:nvSpPr>
          <p:spPr>
            <a:xfrm rot="18144422">
              <a:off x="3938775" y="3844065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0" name="위쪽 화살표 139">
              <a:extLst>
                <a:ext uri="{FF2B5EF4-FFF2-40B4-BE49-F238E27FC236}">
                  <a16:creationId xmlns:a16="http://schemas.microsoft.com/office/drawing/2014/main" id="{5804BE95-5AEC-416F-BB4D-83BEE8E5E3C5}"/>
                </a:ext>
              </a:extLst>
            </p:cNvPr>
            <p:cNvSpPr/>
            <p:nvPr/>
          </p:nvSpPr>
          <p:spPr>
            <a:xfrm rot="3455578" flipH="1">
              <a:off x="4948845" y="379721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위쪽 화살표 140">
              <a:extLst>
                <a:ext uri="{FF2B5EF4-FFF2-40B4-BE49-F238E27FC236}">
                  <a16:creationId xmlns:a16="http://schemas.microsoft.com/office/drawing/2014/main" id="{13F72EA9-DDEF-4A60-B044-B23BE6726F8E}"/>
                </a:ext>
              </a:extLst>
            </p:cNvPr>
            <p:cNvSpPr/>
            <p:nvPr/>
          </p:nvSpPr>
          <p:spPr>
            <a:xfrm rot="3455578" flipV="1">
              <a:off x="3951216" y="4506030"/>
              <a:ext cx="274926" cy="355362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위쪽 화살표 141">
              <a:extLst>
                <a:ext uri="{FF2B5EF4-FFF2-40B4-BE49-F238E27FC236}">
                  <a16:creationId xmlns:a16="http://schemas.microsoft.com/office/drawing/2014/main" id="{91FD90C0-4196-456B-BD5A-9A9C242E9398}"/>
                </a:ext>
              </a:extLst>
            </p:cNvPr>
            <p:cNvSpPr/>
            <p:nvPr/>
          </p:nvSpPr>
          <p:spPr>
            <a:xfrm rot="18144422" flipH="1" flipV="1">
              <a:off x="4966685" y="4465326"/>
              <a:ext cx="274926" cy="354405"/>
            </a:xfrm>
            <a:prstGeom prst="upArrow">
              <a:avLst/>
            </a:prstGeom>
            <a:solidFill>
              <a:srgbClr val="2C4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648" name="Text Box 8">
              <a:extLst>
                <a:ext uri="{FF2B5EF4-FFF2-40B4-BE49-F238E27FC236}">
                  <a16:creationId xmlns:a16="http://schemas.microsoft.com/office/drawing/2014/main" id="{397F97AF-1B5D-4569-ABA2-2E937CEBA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18" y="4124432"/>
              <a:ext cx="1224136" cy="430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Bus</a:t>
              </a:r>
            </a:p>
            <a:p>
              <a:pPr algn="ctr" eaLnBrk="1" hangingPunct="1"/>
              <a:r>
                <a:rPr lang="en-US" altLang="ko-KR" sz="1100" b="1" dirty="0">
                  <a:solidFill>
                    <a:schemeClr val="bg1"/>
                  </a:solidFill>
                  <a:latin typeface="Noto Sans"/>
                </a:rPr>
                <a:t>System</a:t>
              </a:r>
              <a:endParaRPr lang="ko-KR" altLang="ko-KR" sz="1100" b="1" dirty="0">
                <a:solidFill>
                  <a:schemeClr val="bg1"/>
                </a:solidFill>
                <a:latin typeface="Noto Sans"/>
              </a:endParaRPr>
            </a:p>
          </p:txBody>
        </p:sp>
      </p:grpSp>
      <p:sp>
        <p:nvSpPr>
          <p:cNvPr id="26630" name="직사각형 22">
            <a:extLst>
              <a:ext uri="{FF2B5EF4-FFF2-40B4-BE49-F238E27FC236}">
                <a16:creationId xmlns:a16="http://schemas.microsoft.com/office/drawing/2014/main" id="{0197257E-C0A2-40D1-AC3B-7CA50FFB9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5063"/>
            <a:ext cx="6321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ts val="1200"/>
              </a:lnSpc>
              <a:spcBef>
                <a:spcPct val="0"/>
              </a:spcBef>
              <a:buNone/>
            </a:pP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현재의 버스 시스템에서 느낄 수 있는 </a:t>
            </a:r>
            <a:r>
              <a:rPr kumimoji="1" lang="ko-KR" altLang="en-US" sz="1000" dirty="0" err="1">
                <a:solidFill>
                  <a:schemeClr val="bg1"/>
                </a:solidFill>
                <a:latin typeface="Noto Sans"/>
              </a:rPr>
              <a:t>불편함들을</a:t>
            </a:r>
            <a:r>
              <a:rPr kumimoji="1" lang="ko-KR" altLang="en-US" sz="1000" dirty="0">
                <a:solidFill>
                  <a:schemeClr val="bg1"/>
                </a:solidFill>
                <a:latin typeface="Noto Sans"/>
              </a:rPr>
              <a:t> 해결 할 수 있는 새로운 시스템</a:t>
            </a:r>
            <a:endParaRPr kumimoji="1" lang="en-US" altLang="ko-KR" sz="1000" dirty="0">
              <a:solidFill>
                <a:schemeClr val="bg1"/>
              </a:solidFill>
              <a:latin typeface="Noto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724EB-8C3D-4572-AB06-6AF58AA7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3" y="2354293"/>
            <a:ext cx="2824619" cy="15564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ED784B-0753-49BB-B9EB-F99DFE1AAEEE}"/>
              </a:ext>
            </a:extLst>
          </p:cNvPr>
          <p:cNvSpPr/>
          <p:nvPr/>
        </p:nvSpPr>
        <p:spPr>
          <a:xfrm>
            <a:off x="733425" y="2354294"/>
            <a:ext cx="2857156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12146E-3B5A-42D0-B361-31674439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546" y="2354293"/>
            <a:ext cx="2841578" cy="159283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F4365C-8BA3-4F74-9CAB-28642700DE90}"/>
              </a:ext>
            </a:extLst>
          </p:cNvPr>
          <p:cNvSpPr/>
          <p:nvPr/>
        </p:nvSpPr>
        <p:spPr>
          <a:xfrm>
            <a:off x="5612968" y="2317199"/>
            <a:ext cx="2866122" cy="1629932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F38C51-F41D-4349-8E2F-59B4C215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83" y="4856447"/>
            <a:ext cx="3001789" cy="155648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249F63-7E98-4A40-9BE9-A91474592302}"/>
              </a:ext>
            </a:extLst>
          </p:cNvPr>
          <p:cNvSpPr/>
          <p:nvPr/>
        </p:nvSpPr>
        <p:spPr>
          <a:xfrm>
            <a:off x="677855" y="4881023"/>
            <a:ext cx="3001788" cy="1531906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1F3D5B-5794-40C2-97C7-7202502D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618" y="4811694"/>
            <a:ext cx="2859530" cy="16299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C4DBB7E-91C7-4E5C-A9DE-666A9EB30897}"/>
              </a:ext>
            </a:extLst>
          </p:cNvPr>
          <p:cNvSpPr/>
          <p:nvPr/>
        </p:nvSpPr>
        <p:spPr>
          <a:xfrm>
            <a:off x="5611273" y="4811694"/>
            <a:ext cx="2866122" cy="1601235"/>
          </a:xfrm>
          <a:prstGeom prst="rect">
            <a:avLst/>
          </a:pr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D6441-D795-4060-8113-3A89F5869228}"/>
              </a:ext>
            </a:extLst>
          </p:cNvPr>
          <p:cNvSpPr txBox="1"/>
          <p:nvPr/>
        </p:nvSpPr>
        <p:spPr>
          <a:xfrm>
            <a:off x="6198402" y="2108072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버스가 </a:t>
            </a:r>
            <a:r>
              <a:rPr lang="ko-KR" altLang="en-US" sz="1000" dirty="0" err="1"/>
              <a:t>못보고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지나친경우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63CF94-B10F-408E-87CD-BE946A052CAE}"/>
              </a:ext>
            </a:extLst>
          </p:cNvPr>
          <p:cNvSpPr txBox="1"/>
          <p:nvPr/>
        </p:nvSpPr>
        <p:spPr>
          <a:xfrm>
            <a:off x="1692729" y="2115829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/>
              <a:t>(</a:t>
            </a:r>
            <a:r>
              <a:rPr lang="ko-KR" altLang="en-US" sz="1000" dirty="0" err="1"/>
              <a:t>대기줄</a:t>
            </a:r>
            <a:r>
              <a:rPr lang="ko-KR" altLang="en-US" sz="1000" dirty="0"/>
              <a:t> 지연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2EF843-8CFC-4893-ACB2-6201AF051722}"/>
              </a:ext>
            </a:extLst>
          </p:cNvPr>
          <p:cNvSpPr txBox="1"/>
          <p:nvPr/>
        </p:nvSpPr>
        <p:spPr>
          <a:xfrm>
            <a:off x="1110420" y="4642092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졸거나 </a:t>
            </a:r>
            <a:r>
              <a:rPr lang="ko-KR" altLang="en-US" sz="1000" dirty="0" err="1"/>
              <a:t>음악듣다</a:t>
            </a:r>
            <a:r>
              <a:rPr lang="ko-KR" altLang="en-US" sz="1000" dirty="0"/>
              <a:t> 하차 못한 경우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58E58D-20E3-4F44-AAC1-30C5113BBE8C}"/>
              </a:ext>
            </a:extLst>
          </p:cNvPr>
          <p:cNvSpPr txBox="1"/>
          <p:nvPr/>
        </p:nvSpPr>
        <p:spPr>
          <a:xfrm>
            <a:off x="6620766" y="4565473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하차 태그 </a:t>
            </a:r>
            <a:r>
              <a:rPr lang="ko-KR" altLang="en-US" sz="1000" dirty="0" err="1"/>
              <a:t>깜빡함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dirty="0"/>
              <a:t>Methodology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690BAF9-68DF-47F5-BE9F-E80ABC77AF4F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5FB1B4F-C8BB-4CE3-A5BE-1F565C1CCAE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2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  <p:sp>
        <p:nvSpPr>
          <p:cNvPr id="43" name="직사각형 22">
            <a:extLst>
              <a:ext uri="{FF2B5EF4-FFF2-40B4-BE49-F238E27FC236}">
                <a16:creationId xmlns:a16="http://schemas.microsoft.com/office/drawing/2014/main" id="{DCAC599F-0A6F-43BF-80C7-8DD006BAF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999" y="1134469"/>
            <a:ext cx="56837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ts val="12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By using NFC, Bluetooth and </a:t>
            </a:r>
            <a:r>
              <a:rPr lang="en-US" altLang="ko-KR" sz="1000" dirty="0" err="1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Gps</a:t>
            </a:r>
            <a:r>
              <a:rPr lang="en-US" altLang="ko-KR" sz="100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rPr>
              <a:t> sensor, we suggest absolutely a new bus system.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3624A8-436B-47E3-ACF9-729D55225EDC}"/>
              </a:ext>
            </a:extLst>
          </p:cNvPr>
          <p:cNvSpPr txBox="1"/>
          <p:nvPr/>
        </p:nvSpPr>
        <p:spPr>
          <a:xfrm>
            <a:off x="1663105" y="2981920"/>
            <a:ext cx="303511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Time </a:t>
            </a:r>
            <a:r>
              <a:rPr lang="ko-KR" altLang="en-US" sz="5400" dirty="0">
                <a:solidFill>
                  <a:schemeClr val="bg1"/>
                </a:solidFill>
              </a:rPr>
              <a:t>↓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4FE063-3388-491F-95E1-0F0FCC05B31F}"/>
              </a:ext>
            </a:extLst>
          </p:cNvPr>
          <p:cNvSpPr txBox="1"/>
          <p:nvPr/>
        </p:nvSpPr>
        <p:spPr>
          <a:xfrm>
            <a:off x="1736724" y="4343948"/>
            <a:ext cx="4557266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Convenience</a:t>
            </a:r>
            <a:r>
              <a:rPr lang="en-US" altLang="ko-KR" sz="5400" dirty="0"/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↑</a:t>
            </a:r>
          </a:p>
        </p:txBody>
      </p:sp>
    </p:spTree>
    <p:extLst>
      <p:ext uri="{BB962C8B-B14F-4D97-AF65-F5344CB8AC3E}">
        <p14:creationId xmlns:p14="http://schemas.microsoft.com/office/powerpoint/2010/main" val="358594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B016E2B-8D51-4E91-BE43-9942C8E1201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5844" name="제목 1">
            <a:extLst>
              <a:ext uri="{FF2B5EF4-FFF2-40B4-BE49-F238E27FC236}">
                <a16:creationId xmlns:a16="http://schemas.microsoft.com/office/drawing/2014/main" id="{C3AAC26D-04F1-46C5-998A-A02E1B689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38" y="3371850"/>
            <a:ext cx="8518525" cy="1352550"/>
          </a:xfrm>
          <a:ln/>
        </p:spPr>
        <p:txBody>
          <a:bodyPr/>
          <a:lstStyle/>
          <a:p>
            <a:r>
              <a:rPr lang="en-US" altLang="ko-KR" dirty="0"/>
              <a:t>Sensor</a:t>
            </a:r>
            <a:endParaRPr dirty="0"/>
          </a:p>
        </p:txBody>
      </p:sp>
      <p:grpSp>
        <p:nvGrpSpPr>
          <p:cNvPr id="35845" name="그룹 8">
            <a:extLst>
              <a:ext uri="{FF2B5EF4-FFF2-40B4-BE49-F238E27FC236}">
                <a16:creationId xmlns:a16="http://schemas.microsoft.com/office/drawing/2014/main" id="{4AAADDC6-BFF9-443A-AD8B-EE15D163D1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4531520" y="1488281"/>
            <a:ext cx="80962" cy="6556375"/>
            <a:chOff x="0" y="2682410"/>
            <a:chExt cx="219075" cy="30325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66DC76C-4268-4AED-A987-74A04C07ADF0}"/>
                </a:ext>
              </a:extLst>
            </p:cNvPr>
            <p:cNvSpPr/>
            <p:nvPr/>
          </p:nvSpPr>
          <p:spPr>
            <a:xfrm>
              <a:off x="1" y="2683145"/>
              <a:ext cx="219075" cy="771731"/>
            </a:xfrm>
            <a:prstGeom prst="rect">
              <a:avLst/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12ABD8-56F1-4D04-B4C6-B7B5F42864BD}"/>
                </a:ext>
              </a:extLst>
            </p:cNvPr>
            <p:cNvSpPr/>
            <p:nvPr/>
          </p:nvSpPr>
          <p:spPr>
            <a:xfrm>
              <a:off x="0" y="3397602"/>
              <a:ext cx="219075" cy="771732"/>
            </a:xfrm>
            <a:prstGeom prst="rect">
              <a:avLst/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B6AB8F-48E7-480D-B59A-734A6D8A5DFF}"/>
                </a:ext>
              </a:extLst>
            </p:cNvPr>
            <p:cNvSpPr/>
            <p:nvPr/>
          </p:nvSpPr>
          <p:spPr>
            <a:xfrm>
              <a:off x="1" y="4172271"/>
              <a:ext cx="219075" cy="771731"/>
            </a:xfrm>
            <a:prstGeom prst="rect">
              <a:avLst/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63F3D4-2D93-45E3-A44A-4D7F0AA0BE18}"/>
                </a:ext>
              </a:extLst>
            </p:cNvPr>
            <p:cNvSpPr/>
            <p:nvPr/>
          </p:nvSpPr>
          <p:spPr>
            <a:xfrm>
              <a:off x="0" y="4944002"/>
              <a:ext cx="219075" cy="771732"/>
            </a:xfrm>
            <a:prstGeom prst="rect">
              <a:avLst/>
            </a:prstGeom>
            <a:solidFill>
              <a:srgbClr val="993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pic>
        <p:nvPicPr>
          <p:cNvPr id="35846" name="그림 16">
            <a:extLst>
              <a:ext uri="{FF2B5EF4-FFF2-40B4-BE49-F238E27FC236}">
                <a16:creationId xmlns:a16="http://schemas.microsoft.com/office/drawing/2014/main" id="{09E327B2-08CF-42FC-A0F3-6137653A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53851" r="53796" b="8867"/>
          <a:stretch>
            <a:fillRect/>
          </a:stretch>
        </p:blipFill>
        <p:spPr bwMode="auto">
          <a:xfrm>
            <a:off x="3524250" y="885825"/>
            <a:ext cx="16764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7" name="그룹 22">
            <a:extLst>
              <a:ext uri="{FF2B5EF4-FFF2-40B4-BE49-F238E27FC236}">
                <a16:creationId xmlns:a16="http://schemas.microsoft.com/office/drawing/2014/main" id="{D5D295CC-DEE2-409A-8CE3-BF852550A163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2138363"/>
            <a:ext cx="1154112" cy="1277937"/>
            <a:chOff x="3933825" y="752475"/>
            <a:chExt cx="4331287" cy="4796070"/>
          </a:xfrm>
        </p:grpSpPr>
        <p:pic>
          <p:nvPicPr>
            <p:cNvPr id="35848" name="그림 24">
              <a:extLst>
                <a:ext uri="{FF2B5EF4-FFF2-40B4-BE49-F238E27FC236}">
                  <a16:creationId xmlns:a16="http://schemas.microsoft.com/office/drawing/2014/main" id="{C5D87F75-E61A-4E2C-AB71-46D2EE8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8" t="39482" r="10806" b="19093"/>
            <a:stretch>
              <a:fillRect/>
            </a:stretch>
          </p:blipFill>
          <p:spPr bwMode="auto">
            <a:xfrm>
              <a:off x="4456590" y="2707689"/>
              <a:ext cx="3808522" cy="284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9" name="그림 26">
              <a:extLst>
                <a:ext uri="{FF2B5EF4-FFF2-40B4-BE49-F238E27FC236}">
                  <a16:creationId xmlns:a16="http://schemas.microsoft.com/office/drawing/2014/main" id="{1B08D119-63D4-4F57-B9EB-F1D1E26D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0" t="38963" r="16785" b="31667"/>
            <a:stretch>
              <a:fillRect/>
            </a:stretch>
          </p:blipFill>
          <p:spPr bwMode="auto">
            <a:xfrm>
              <a:off x="4829175" y="2672179"/>
              <a:ext cx="3105150" cy="201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그림 27">
              <a:extLst>
                <a:ext uri="{FF2B5EF4-FFF2-40B4-BE49-F238E27FC236}">
                  <a16:creationId xmlns:a16="http://schemas.microsoft.com/office/drawing/2014/main" id="{C49A89A6-D0B7-46D1-8709-1B9DF14C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4" t="10973" r="17644" b="38055"/>
            <a:stretch>
              <a:fillRect/>
            </a:stretch>
          </p:blipFill>
          <p:spPr bwMode="auto">
            <a:xfrm>
              <a:off x="3933825" y="752475"/>
              <a:ext cx="3952875" cy="3495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1" name="그림 28">
              <a:extLst>
                <a:ext uri="{FF2B5EF4-FFF2-40B4-BE49-F238E27FC236}">
                  <a16:creationId xmlns:a16="http://schemas.microsoft.com/office/drawing/2014/main" id="{ECADE6B6-AB2B-4AB0-8492-FA2B9927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60" t="33194" r="32619" b="41945"/>
            <a:stretch>
              <a:fillRect/>
            </a:stretch>
          </p:blipFill>
          <p:spPr bwMode="auto">
            <a:xfrm>
              <a:off x="5734050" y="2276475"/>
              <a:ext cx="1323976" cy="170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F3830E55-F3D2-4EEA-B9C9-754A0FC064AE}"/>
              </a:ext>
            </a:extLst>
          </p:cNvPr>
          <p:cNvSpPr/>
          <p:nvPr/>
        </p:nvSpPr>
        <p:spPr>
          <a:xfrm>
            <a:off x="4077849" y="181160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9AE224-3BE5-41C1-AF9C-72685A194CB3}"/>
              </a:ext>
            </a:extLst>
          </p:cNvPr>
          <p:cNvSpPr/>
          <p:nvPr/>
        </p:nvSpPr>
        <p:spPr>
          <a:xfrm>
            <a:off x="4379913" y="1811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2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2A20-2A38-4FB5-B18D-E88D0D55C1C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Sensors of the project</a:t>
            </a:r>
            <a:endParaRPr dirty="0"/>
          </a:p>
        </p:txBody>
      </p:sp>
      <p:grpSp>
        <p:nvGrpSpPr>
          <p:cNvPr id="21509" name="그룹 3">
            <a:extLst>
              <a:ext uri="{FF2B5EF4-FFF2-40B4-BE49-F238E27FC236}">
                <a16:creationId xmlns:a16="http://schemas.microsoft.com/office/drawing/2014/main" id="{68E631A5-1931-4D7D-B558-6D97C80B6C3B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2646364"/>
            <a:ext cx="7345362" cy="936625"/>
            <a:chOff x="881347" y="2618381"/>
            <a:chExt cx="7344797" cy="936558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6D72D36B-31E6-4BBF-9744-264D3ED2C988}"/>
                </a:ext>
              </a:extLst>
            </p:cNvPr>
            <p:cNvSpPr/>
            <p:nvPr/>
          </p:nvSpPr>
          <p:spPr>
            <a:xfrm>
              <a:off x="88134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EC45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5FCD5B6C-5B35-4EFA-83D3-5208810F9385}"/>
                </a:ext>
              </a:extLst>
            </p:cNvPr>
            <p:cNvSpPr/>
            <p:nvPr/>
          </p:nvSpPr>
          <p:spPr>
            <a:xfrm>
              <a:off x="1086118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BEF0A126-F50B-4406-879C-73610C918059}"/>
                </a:ext>
              </a:extLst>
            </p:cNvPr>
            <p:cNvSpPr/>
            <p:nvPr/>
          </p:nvSpPr>
          <p:spPr>
            <a:xfrm>
              <a:off x="3460836" y="2618381"/>
              <a:ext cx="2185820" cy="936558"/>
            </a:xfrm>
            <a:prstGeom prst="roundRect">
              <a:avLst>
                <a:gd name="adj" fmla="val 50000"/>
              </a:avLst>
            </a:prstGeom>
            <a:solidFill>
              <a:srgbClr val="03B3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82FD5E8-2B14-4BEA-8417-B776472688A2}"/>
                </a:ext>
              </a:extLst>
            </p:cNvPr>
            <p:cNvSpPr/>
            <p:nvPr/>
          </p:nvSpPr>
          <p:spPr>
            <a:xfrm>
              <a:off x="3665608" y="2805693"/>
              <a:ext cx="1776275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B6F44ED-32A5-49A0-BDEC-56C5FF979471}"/>
                </a:ext>
              </a:extLst>
            </p:cNvPr>
            <p:cNvSpPr/>
            <p:nvPr/>
          </p:nvSpPr>
          <p:spPr>
            <a:xfrm>
              <a:off x="6038737" y="2618381"/>
              <a:ext cx="2187407" cy="936558"/>
            </a:xfrm>
            <a:prstGeom prst="roundRect">
              <a:avLst>
                <a:gd name="adj" fmla="val 50000"/>
              </a:avLst>
            </a:prstGeom>
            <a:solidFill>
              <a:srgbClr val="39E4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0B938E5E-8394-4855-B165-303F6A29EFAB}"/>
                </a:ext>
              </a:extLst>
            </p:cNvPr>
            <p:cNvSpPr/>
            <p:nvPr/>
          </p:nvSpPr>
          <p:spPr>
            <a:xfrm>
              <a:off x="6243509" y="2805693"/>
              <a:ext cx="1777863" cy="56034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524" name="Text Box 8">
              <a:extLst>
                <a:ext uri="{FF2B5EF4-FFF2-40B4-BE49-F238E27FC236}">
                  <a16:creationId xmlns:a16="http://schemas.microsoft.com/office/drawing/2014/main" id="{5C76C59E-C09D-487F-B756-657F1FF53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70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NFC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5" name="Text Box 8">
              <a:extLst>
                <a:ext uri="{FF2B5EF4-FFF2-40B4-BE49-F238E27FC236}">
                  <a16:creationId xmlns:a16="http://schemas.microsoft.com/office/drawing/2014/main" id="{A3E2C21B-4D5E-4964-8179-318679769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9134" y="2907285"/>
              <a:ext cx="1353933" cy="338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Bluetooth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  <p:sp>
          <p:nvSpPr>
            <p:cNvPr id="21526" name="Text Box 8">
              <a:extLst>
                <a:ext uri="{FF2B5EF4-FFF2-40B4-BE49-F238E27FC236}">
                  <a16:creationId xmlns:a16="http://schemas.microsoft.com/office/drawing/2014/main" id="{3CCD30FA-1C4F-4DB1-8D69-5C9B0CD5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8613" y="2907285"/>
              <a:ext cx="12241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1600" b="1" dirty="0">
                  <a:solidFill>
                    <a:srgbClr val="2C4357"/>
                  </a:solidFill>
                  <a:latin typeface="Noto Sans"/>
                </a:rPr>
                <a:t> GPS</a:t>
              </a:r>
              <a:endParaRPr lang="ko-KR" altLang="ko-KR" sz="1600" b="1" dirty="0">
                <a:solidFill>
                  <a:srgbClr val="2C4357"/>
                </a:solidFill>
                <a:latin typeface="Noto San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2AAEB33-7E19-4BE4-BC62-6CEC0BA6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4" y="3835509"/>
            <a:ext cx="2765839" cy="2449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110782-2D87-4046-9749-12A7D868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94" y="3647978"/>
            <a:ext cx="2091531" cy="277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16AA4-A796-41DA-A481-6353F152B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66" y="3957748"/>
            <a:ext cx="3096727" cy="2151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18B385D0-3E54-4E7C-8D7C-3FDBDB27DB2B}"/>
              </a:ext>
            </a:extLst>
          </p:cNvPr>
          <p:cNvSpPr txBox="1">
            <a:spLocks/>
          </p:cNvSpPr>
          <p:nvPr/>
        </p:nvSpPr>
        <p:spPr>
          <a:xfrm>
            <a:off x="888999" y="1130193"/>
            <a:ext cx="7581125" cy="48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/>
              <a:t>프로젝트 주요 센서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9A00C6-BDE1-4CF5-AC2E-35954AF9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NFC</a:t>
            </a:r>
          </a:p>
        </p:txBody>
      </p:sp>
      <p:pic>
        <p:nvPicPr>
          <p:cNvPr id="1030" name="Picture 6" descr="2019 최고의 삼성 갤럭시 스마트폰 선택 가이드 - ITWorld Korea">
            <a:extLst>
              <a:ext uri="{FF2B5EF4-FFF2-40B4-BE49-F238E27FC236}">
                <a16:creationId xmlns:a16="http://schemas.microsoft.com/office/drawing/2014/main" id="{963F6A39-9443-4BC3-8B5F-75D417B21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8416"/>
          <a:stretch/>
        </p:blipFill>
        <p:spPr bwMode="auto">
          <a:xfrm>
            <a:off x="238226" y="299363"/>
            <a:ext cx="3120339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0살 고속도로 최고 뉴스는 '하이패스'… 2위는 경부고속도로 개통">
            <a:extLst>
              <a:ext uri="{FF2B5EF4-FFF2-40B4-BE49-F238E27FC236}">
                <a16:creationId xmlns:a16="http://schemas.microsoft.com/office/drawing/2014/main" id="{AA66F27B-E6D1-40C0-A1BE-D13EA1CF4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1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미래의 바코드를 대체할 RFID는 무엇이고 활용성은 어떠한가?">
            <a:extLst>
              <a:ext uri="{FF2B5EF4-FFF2-40B4-BE49-F238E27FC236}">
                <a16:creationId xmlns:a16="http://schemas.microsoft.com/office/drawing/2014/main" id="{474ED8CB-85E1-4E76-A8D6-F5C0AB9BD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r="20001" b="3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D45261D-BFE5-42A0-82A3-B9342ADC8DFB}"/>
              </a:ext>
            </a:extLst>
          </p:cNvPr>
          <p:cNvSpPr txBox="1">
            <a:spLocks/>
          </p:cNvSpPr>
          <p:nvPr/>
        </p:nvSpPr>
        <p:spPr>
          <a:xfrm>
            <a:off x="3766365" y="4570961"/>
            <a:ext cx="4848966" cy="151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76200">
              <a:srgbClr val="FEA79A">
                <a:alpha val="0"/>
              </a:srgbClr>
            </a:glo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9E4B1"/>
                </a:solidFill>
                <a:effectLst/>
                <a:latin typeface="Noto Sans" panose="020B0502040504020204" pitchFamily="34" charset="0"/>
                <a:ea typeface="+mj-ea"/>
                <a:cs typeface="+mj-cs"/>
              </a:defRPr>
            </a:lvl1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Near Field Communication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FFFF"/>
                </a:solidFill>
                <a:latin typeface="+mj-lt"/>
              </a:rPr>
              <a:t>RFID</a:t>
            </a:r>
            <a:r>
              <a:rPr lang="ko-KR" altLang="en-US" sz="1400" dirty="0">
                <a:solidFill>
                  <a:srgbClr val="FFFFFF"/>
                </a:solidFill>
                <a:latin typeface="+mj-lt"/>
              </a:rPr>
              <a:t>의 근접형 버전</a:t>
            </a:r>
            <a:endParaRPr lang="en-US" altLang="ko-KR" sz="14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18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262</Words>
  <Application>Microsoft Office PowerPoint</Application>
  <PresentationFormat>화면 슬라이드 쇼(4:3)</PresentationFormat>
  <Paragraphs>79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Noto Sans</vt:lpstr>
      <vt:lpstr>굴림</vt:lpstr>
      <vt:lpstr>굴림체</vt:lpstr>
      <vt:lpstr>나눔스퀘어OTF Light</vt:lpstr>
      <vt:lpstr>맑은 고딕</vt:lpstr>
      <vt:lpstr>Arial</vt:lpstr>
      <vt:lpstr>Calibri</vt:lpstr>
      <vt:lpstr>Calibri Light</vt:lpstr>
      <vt:lpstr>Times New Roman</vt:lpstr>
      <vt:lpstr>Office 테마</vt:lpstr>
      <vt:lpstr>모바일 기반 센싱 기반의 새로운 서비스  [스마트 버스 승하차 서비스]</vt:lpstr>
      <vt:lpstr>PowerPoint 프레젠테이션</vt:lpstr>
      <vt:lpstr>Introduction</vt:lpstr>
      <vt:lpstr>서비스 개요</vt:lpstr>
      <vt:lpstr>Methodology</vt:lpstr>
      <vt:lpstr>Methodology</vt:lpstr>
      <vt:lpstr>Sensor</vt:lpstr>
      <vt:lpstr>Main Sensors of the project</vt:lpstr>
      <vt:lpstr>NFC</vt:lpstr>
      <vt:lpstr>Bluetooth</vt:lpstr>
      <vt:lpstr>GPS</vt:lpstr>
      <vt:lpstr>System Architecture</vt:lpstr>
      <vt:lpstr>System Architecture</vt:lpstr>
      <vt:lpstr>System Architecture</vt:lpstr>
      <vt:lpstr>Operation Steps</vt:lpstr>
      <vt:lpstr>1. 정보 기입 </vt:lpstr>
      <vt:lpstr>2. 결제 </vt:lpstr>
      <vt:lpstr>3. 패널을 통한 정보 전송</vt:lpstr>
      <vt:lpstr>4. 버스회사에서 버스로 정보 전송</vt:lpstr>
      <vt:lpstr>5. 서비스 변경 및 취소</vt:lpstr>
      <vt:lpstr>6. 버스 탑승</vt:lpstr>
      <vt:lpstr>7. 버스 하차 메시지</vt:lpstr>
      <vt:lpstr>8. 버스 하차</vt:lpstr>
      <vt:lpstr>Expectation Effectiveness</vt:lpstr>
      <vt:lpstr>A. 버스 탑승의 간소화</vt:lpstr>
      <vt:lpstr>B. 불필요한 정차가 없음</vt:lpstr>
      <vt:lpstr>C. 승,하차 데이터 누적</vt:lpstr>
      <vt:lpstr>D. 하차 메시지 및  광고/쿠폰전송</vt:lpstr>
      <vt:lpstr>E. 초행길 도우미</vt:lpstr>
      <vt:lpstr>Reference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기반 센싱 기반의 새로운 서비스  [새로운 버스 이용 서비스]</dc:title>
  <dc:creator>김주은</dc:creator>
  <cp:lastModifiedBy>minho yoon</cp:lastModifiedBy>
  <cp:revision>6</cp:revision>
  <dcterms:created xsi:type="dcterms:W3CDTF">2020-04-04T11:46:55Z</dcterms:created>
  <dcterms:modified xsi:type="dcterms:W3CDTF">2020-04-08T08:34:26Z</dcterms:modified>
</cp:coreProperties>
</file>